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2" r:id="rId2"/>
  </p:sldMasterIdLst>
  <p:notesMasterIdLst>
    <p:notesMasterId r:id="rId23"/>
  </p:notesMasterIdLst>
  <p:handoutMasterIdLst>
    <p:handoutMasterId r:id="rId24"/>
  </p:handoutMasterIdLst>
  <p:sldIdLst>
    <p:sldId id="256" r:id="rId3"/>
    <p:sldId id="269" r:id="rId4"/>
    <p:sldId id="270" r:id="rId5"/>
    <p:sldId id="271" r:id="rId6"/>
    <p:sldId id="272" r:id="rId7"/>
    <p:sldId id="273" r:id="rId8"/>
    <p:sldId id="284" r:id="rId9"/>
    <p:sldId id="280" r:id="rId10"/>
    <p:sldId id="283" r:id="rId11"/>
    <p:sldId id="275" r:id="rId12"/>
    <p:sldId id="276" r:id="rId13"/>
    <p:sldId id="277" r:id="rId14"/>
    <p:sldId id="278" r:id="rId15"/>
    <p:sldId id="282" r:id="rId16"/>
    <p:sldId id="281" r:id="rId17"/>
    <p:sldId id="285" r:id="rId18"/>
    <p:sldId id="286" r:id="rId19"/>
    <p:sldId id="287" r:id="rId20"/>
    <p:sldId id="288" r:id="rId21"/>
    <p:sldId id="279" r:id="rId2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3" autoAdjust="0"/>
    <p:restoredTop sz="94660"/>
  </p:normalViewPr>
  <p:slideViewPr>
    <p:cSldViewPr>
      <p:cViewPr varScale="1">
        <p:scale>
          <a:sx n="74" d="100"/>
          <a:sy n="74" d="100"/>
        </p:scale>
        <p:origin x="534" y="72"/>
      </p:cViewPr>
      <p:guideLst>
        <p:guide orient="horz" pos="2160"/>
        <p:guide pos="3839"/>
      </p:guideLst>
    </p:cSldViewPr>
  </p:slideViewPr>
  <p:notesTextViewPr>
    <p:cViewPr>
      <p:scale>
        <a:sx n="100" d="100"/>
        <a:sy n="100" d="100"/>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08-27T13:22:37.900" idx="1">
    <p:pos x="10" y="10"/>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pPr/>
              <a:t>9/9/2015</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pPr/>
              <a:t>0</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pPr/>
              <a:t>9/9/2015</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p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1</a:t>
            </a:fld>
            <a:endParaRPr lang="en-US" dirty="0"/>
          </a:p>
        </p:txBody>
      </p:sp>
    </p:spTree>
    <p:extLst>
      <p:ext uri="{BB962C8B-B14F-4D97-AF65-F5344CB8AC3E}">
        <p14:creationId xmlns:p14="http://schemas.microsoft.com/office/powerpoint/2010/main" val="2760696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10</a:t>
            </a:fld>
            <a:endParaRPr lang="en-US" dirty="0"/>
          </a:p>
        </p:txBody>
      </p:sp>
    </p:spTree>
    <p:extLst>
      <p:ext uri="{BB962C8B-B14F-4D97-AF65-F5344CB8AC3E}">
        <p14:creationId xmlns:p14="http://schemas.microsoft.com/office/powerpoint/2010/main" val="4120703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11</a:t>
            </a:fld>
            <a:endParaRPr lang="en-US" dirty="0"/>
          </a:p>
        </p:txBody>
      </p:sp>
    </p:spTree>
    <p:extLst>
      <p:ext uri="{BB962C8B-B14F-4D97-AF65-F5344CB8AC3E}">
        <p14:creationId xmlns:p14="http://schemas.microsoft.com/office/powerpoint/2010/main" val="4026322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12</a:t>
            </a:fld>
            <a:endParaRPr lang="en-US" dirty="0"/>
          </a:p>
        </p:txBody>
      </p:sp>
    </p:spTree>
    <p:extLst>
      <p:ext uri="{BB962C8B-B14F-4D97-AF65-F5344CB8AC3E}">
        <p14:creationId xmlns:p14="http://schemas.microsoft.com/office/powerpoint/2010/main" val="1987130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13</a:t>
            </a:fld>
            <a:endParaRPr lang="en-US" dirty="0"/>
          </a:p>
        </p:txBody>
      </p:sp>
    </p:spTree>
    <p:extLst>
      <p:ext uri="{BB962C8B-B14F-4D97-AF65-F5344CB8AC3E}">
        <p14:creationId xmlns:p14="http://schemas.microsoft.com/office/powerpoint/2010/main" val="251389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14</a:t>
            </a:fld>
            <a:endParaRPr lang="en-US" dirty="0"/>
          </a:p>
        </p:txBody>
      </p:sp>
    </p:spTree>
    <p:extLst>
      <p:ext uri="{BB962C8B-B14F-4D97-AF65-F5344CB8AC3E}">
        <p14:creationId xmlns:p14="http://schemas.microsoft.com/office/powerpoint/2010/main" val="4108700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15</a:t>
            </a:fld>
            <a:endParaRPr lang="en-US" dirty="0"/>
          </a:p>
        </p:txBody>
      </p:sp>
    </p:spTree>
    <p:extLst>
      <p:ext uri="{BB962C8B-B14F-4D97-AF65-F5344CB8AC3E}">
        <p14:creationId xmlns:p14="http://schemas.microsoft.com/office/powerpoint/2010/main" val="4294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a:pPr/>
              <a:t>‹#›</a:t>
            </a:fld>
            <a:endParaRPr lang="en-US" dirty="0"/>
          </a:p>
        </p:txBody>
      </p:sp>
    </p:spTree>
    <p:extLst>
      <p:ext uri="{BB962C8B-B14F-4D97-AF65-F5344CB8AC3E}">
        <p14:creationId xmlns:p14="http://schemas.microsoft.com/office/powerpoint/2010/main" val="2228003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a:pPr/>
              <a:t>‹#›</a:t>
            </a:fld>
            <a:endParaRPr lang="en-US" dirty="0"/>
          </a:p>
        </p:txBody>
      </p:sp>
    </p:spTree>
    <p:extLst>
      <p:ext uri="{BB962C8B-B14F-4D97-AF65-F5344CB8AC3E}">
        <p14:creationId xmlns:p14="http://schemas.microsoft.com/office/powerpoint/2010/main" val="405297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a:pPr/>
              <a:t>‹#›</a:t>
            </a:fld>
            <a:endParaRPr lang="en-US" dirty="0"/>
          </a:p>
        </p:txBody>
      </p:sp>
    </p:spTree>
    <p:extLst>
      <p:ext uri="{BB962C8B-B14F-4D97-AF65-F5344CB8AC3E}">
        <p14:creationId xmlns:p14="http://schemas.microsoft.com/office/powerpoint/2010/main" val="39832898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a:pPr/>
              <a:t>‹#›</a:t>
            </a:fld>
            <a:endParaRPr lang="en-US" dirty="0"/>
          </a:p>
        </p:txBody>
      </p:sp>
    </p:spTree>
    <p:extLst>
      <p:ext uri="{BB962C8B-B14F-4D97-AF65-F5344CB8AC3E}">
        <p14:creationId xmlns:p14="http://schemas.microsoft.com/office/powerpoint/2010/main" val="3205238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2</a:t>
            </a:fld>
            <a:endParaRPr lang="en-US" dirty="0"/>
          </a:p>
        </p:txBody>
      </p:sp>
    </p:spTree>
    <p:extLst>
      <p:ext uri="{BB962C8B-B14F-4D97-AF65-F5344CB8AC3E}">
        <p14:creationId xmlns:p14="http://schemas.microsoft.com/office/powerpoint/2010/main" val="1642881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16</a:t>
            </a:fld>
            <a:endParaRPr lang="en-US" dirty="0"/>
          </a:p>
        </p:txBody>
      </p:sp>
    </p:spTree>
    <p:extLst>
      <p:ext uri="{BB962C8B-B14F-4D97-AF65-F5344CB8AC3E}">
        <p14:creationId xmlns:p14="http://schemas.microsoft.com/office/powerpoint/2010/main" val="291154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3</a:t>
            </a:fld>
            <a:endParaRPr lang="en-US" dirty="0"/>
          </a:p>
        </p:txBody>
      </p:sp>
    </p:spTree>
    <p:extLst>
      <p:ext uri="{BB962C8B-B14F-4D97-AF65-F5344CB8AC3E}">
        <p14:creationId xmlns:p14="http://schemas.microsoft.com/office/powerpoint/2010/main" val="113597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4</a:t>
            </a:fld>
            <a:endParaRPr lang="en-US" dirty="0"/>
          </a:p>
        </p:txBody>
      </p:sp>
    </p:spTree>
    <p:extLst>
      <p:ext uri="{BB962C8B-B14F-4D97-AF65-F5344CB8AC3E}">
        <p14:creationId xmlns:p14="http://schemas.microsoft.com/office/powerpoint/2010/main" val="904320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5</a:t>
            </a:fld>
            <a:endParaRPr lang="en-US" dirty="0"/>
          </a:p>
        </p:txBody>
      </p:sp>
    </p:spTree>
    <p:extLst>
      <p:ext uri="{BB962C8B-B14F-4D97-AF65-F5344CB8AC3E}">
        <p14:creationId xmlns:p14="http://schemas.microsoft.com/office/powerpoint/2010/main" val="4055267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a:pPr/>
              <a:t>6</a:t>
            </a:fld>
            <a:endParaRPr lang="en-US" dirty="0"/>
          </a:p>
        </p:txBody>
      </p:sp>
    </p:spTree>
    <p:extLst>
      <p:ext uri="{BB962C8B-B14F-4D97-AF65-F5344CB8AC3E}">
        <p14:creationId xmlns:p14="http://schemas.microsoft.com/office/powerpoint/2010/main" val="234750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a:pPr/>
              <a:t>‹#›</a:t>
            </a:fld>
            <a:endParaRPr lang="en-US" dirty="0"/>
          </a:p>
        </p:txBody>
      </p:sp>
    </p:spTree>
    <p:extLst>
      <p:ext uri="{BB962C8B-B14F-4D97-AF65-F5344CB8AC3E}">
        <p14:creationId xmlns:p14="http://schemas.microsoft.com/office/powerpoint/2010/main" val="3438621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a:pPr/>
              <a:t>‹#›</a:t>
            </a:fld>
            <a:endParaRPr lang="en-US" dirty="0"/>
          </a:p>
        </p:txBody>
      </p:sp>
    </p:spTree>
    <p:extLst>
      <p:ext uri="{BB962C8B-B14F-4D97-AF65-F5344CB8AC3E}">
        <p14:creationId xmlns:p14="http://schemas.microsoft.com/office/powerpoint/2010/main" val="2985733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a:pPr/>
              <a:t>‹#›</a:t>
            </a:fld>
            <a:endParaRPr lang="en-US" dirty="0"/>
          </a:p>
        </p:txBody>
      </p:sp>
    </p:spTree>
    <p:extLst>
      <p:ext uri="{BB962C8B-B14F-4D97-AF65-F5344CB8AC3E}">
        <p14:creationId xmlns:p14="http://schemas.microsoft.com/office/powerpoint/2010/main" val="127002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a:xfrm>
            <a:off x="1141413" y="1600200"/>
            <a:ext cx="9902952"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smtClean="0"/>
              <a:t>Click to edit Master title style</a:t>
            </a:r>
            <a:endParaRPr/>
          </a:p>
        </p:txBody>
      </p:sp>
      <p:sp>
        <p:nvSpPr>
          <p:cNvPr id="20" name="Date Placeholder 19"/>
          <p:cNvSpPr>
            <a:spLocks noGrp="1"/>
          </p:cNvSpPr>
          <p:nvPr>
            <p:ph type="dt" sz="half" idx="10"/>
          </p:nvPr>
        </p:nvSpPr>
        <p:spPr/>
        <p:txBody>
          <a:bodyPr/>
          <a:lstStyle/>
          <a:p>
            <a:fld id="{8E36636D-D922-432D-A958-524484B5923D}" type="datetimeFigureOut">
              <a:rPr lang="en-US"/>
              <a:pPr/>
              <a:t>9/9/2015</a:t>
            </a:fld>
            <a:endParaRPr dirty="0"/>
          </a:p>
        </p:txBody>
      </p:sp>
      <p:sp>
        <p:nvSpPr>
          <p:cNvPr id="21" name="Footer Placeholder 20"/>
          <p:cNvSpPr>
            <a:spLocks noGrp="1"/>
          </p:cNvSpPr>
          <p:nvPr>
            <p:ph type="ftr" sz="quarter" idx="11"/>
          </p:nvPr>
        </p:nvSpPr>
        <p:spPr/>
        <p:txBody>
          <a:bodyPr/>
          <a:lstStyle/>
          <a:p>
            <a:endParaRPr dirty="0"/>
          </a:p>
        </p:txBody>
      </p:sp>
      <p:sp>
        <p:nvSpPr>
          <p:cNvPr id="22" name="Slide Number Placeholder 21"/>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9/9/2015</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9/9/2015</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9/9/2015</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8E36636D-D922-432D-A958-524484B5923D}" type="datetimeFigureOut">
              <a:rPr lang="en-US"/>
              <a:pPr/>
              <a:t>9/9/2015</a:t>
            </a:fld>
            <a:endParaRPr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a:pPr/>
              <a:t>‹#›</a:t>
            </a:fld>
            <a:endParaRPr dirty="0"/>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lang="en-US"/>
              <a:pPr/>
              <a:t>9/9/2015</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E36636D-D922-432D-A958-524484B5923D}" type="datetimeFigureOut">
              <a:rPr lang="en-US"/>
              <a:pPr/>
              <a:t>9/9/2015</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a:pPr/>
              <a:t>9/9/2015</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Date Placeholder 1"/>
          <p:cNvSpPr>
            <a:spLocks noGrp="1"/>
          </p:cNvSpPr>
          <p:nvPr>
            <p:ph type="dt" sz="half" idx="10"/>
          </p:nvPr>
        </p:nvSpPr>
        <p:spPr/>
        <p:txBody>
          <a:bodyPr/>
          <a:lstStyle/>
          <a:p>
            <a:fld id="{8E36636D-D922-432D-A958-524484B5923D}" type="datetimeFigureOut">
              <a:rPr lang="en-US"/>
              <a:pPr/>
              <a:t>9/9/2015</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smtClean="0"/>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9/9/2015</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9/9/2015</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994363" y="6516865"/>
            <a:ext cx="1327622" cy="228600"/>
          </a:xfrm>
          <a:prstGeom prst="rect">
            <a:avLst/>
          </a:prstGeom>
        </p:spPr>
        <p:txBody>
          <a:bodyPr vert="horz" lIns="91440" tIns="45720" rIns="91440" bIns="45720" rtlCol="0" anchor="ctr"/>
          <a:lstStyle>
            <a:lvl1pPr algn="r">
              <a:defRPr sz="800">
                <a:solidFill>
                  <a:schemeClr val="bg1"/>
                </a:solidFill>
              </a:defRPr>
            </a:lvl1pPr>
          </a:lstStyle>
          <a:p>
            <a:fld id="{8E36636D-D922-432D-A958-524484B5923D}" type="datetimeFigureOut">
              <a:rPr lang="en-US"/>
              <a:pPr/>
              <a:t>9/9/2015</a:t>
            </a:fld>
            <a:endParaRPr dirty="0"/>
          </a:p>
        </p:txBody>
      </p:sp>
      <p:sp>
        <p:nvSpPr>
          <p:cNvPr id="5" name="Footer Placeholder 4"/>
          <p:cNvSpPr>
            <a:spLocks noGrp="1"/>
          </p:cNvSpPr>
          <p:nvPr>
            <p:ph type="ftr" sz="quarter" idx="3"/>
          </p:nvPr>
        </p:nvSpPr>
        <p:spPr>
          <a:xfrm>
            <a:off x="1507498" y="6516865"/>
            <a:ext cx="6062145" cy="228600"/>
          </a:xfrm>
          <a:prstGeom prst="rect">
            <a:avLst/>
          </a:prstGeom>
        </p:spPr>
        <p:txBody>
          <a:bodyPr vert="horz" lIns="91440" tIns="45720" rIns="91440" bIns="45720" rtlCol="0" anchor="ctr"/>
          <a:lstStyle>
            <a:lvl1pPr algn="l">
              <a:defRPr sz="800" cap="all" baseline="0">
                <a:solidFill>
                  <a:schemeClr val="bg1"/>
                </a:solidFill>
              </a:defRPr>
            </a:lvl1pPr>
          </a:lstStyle>
          <a:p>
            <a:endParaRPr dirty="0"/>
          </a:p>
        </p:txBody>
      </p:sp>
      <p:sp>
        <p:nvSpPr>
          <p:cNvPr id="6" name="Slide Number Placeholder 5"/>
          <p:cNvSpPr>
            <a:spLocks noGrp="1"/>
          </p:cNvSpPr>
          <p:nvPr>
            <p:ph type="sldNum" sz="quarter" idx="4"/>
          </p:nvPr>
        </p:nvSpPr>
        <p:spPr>
          <a:xfrm>
            <a:off x="9730094" y="6516865"/>
            <a:ext cx="936319" cy="228600"/>
          </a:xfrm>
          <a:prstGeom prst="rect">
            <a:avLst/>
          </a:prstGeom>
        </p:spPr>
        <p:txBody>
          <a:bodyPr vert="horz" lIns="91440" tIns="45720" rIns="91440" bIns="45720" rtlCol="0" anchor="ctr"/>
          <a:lstStyle>
            <a:lvl1pPr algn="r">
              <a:defRPr sz="800">
                <a:solidFill>
                  <a:schemeClr val="bg1"/>
                </a:solidFill>
              </a:defRPr>
            </a:lvl1pPr>
          </a:lstStyle>
          <a:p>
            <a:fld id="{DF28FB93-0A08-4E7D-8E63-9EFA29F1E093}" type="slidenum">
              <a:rPr/>
              <a:pPr/>
              <a:t>‹#›</a:t>
            </a:fld>
            <a:endParaRPr dirty="0"/>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First Meeting</a:t>
            </a:r>
            <a:endParaRPr lang="en-US" dirty="0"/>
          </a:p>
        </p:txBody>
      </p:sp>
      <p:sp>
        <p:nvSpPr>
          <p:cNvPr id="2" name="Title 1"/>
          <p:cNvSpPr>
            <a:spLocks noGrp="1"/>
          </p:cNvSpPr>
          <p:nvPr>
            <p:ph type="ctrTitle"/>
          </p:nvPr>
        </p:nvSpPr>
        <p:spPr/>
        <p:txBody>
          <a:bodyPr/>
          <a:lstStyle/>
          <a:p>
            <a:r>
              <a:rPr lang="en-US" dirty="0" smtClean="0"/>
              <a:t>Actuarial Science Club</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 Program</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Build community within the club</a:t>
            </a:r>
          </a:p>
          <a:p>
            <a:r>
              <a:rPr lang="en-US" dirty="0" smtClean="0"/>
              <a:t>Learn more about actuarial science</a:t>
            </a:r>
          </a:p>
          <a:p>
            <a:r>
              <a:rPr lang="en-US" dirty="0" smtClean="0"/>
              <a:t>Build a broader network</a:t>
            </a:r>
            <a:endParaRPr lang="en-US" dirty="0"/>
          </a:p>
        </p:txBody>
      </p:sp>
    </p:spTree>
    <p:extLst>
      <p:ext uri="{BB962C8B-B14F-4D97-AF65-F5344CB8AC3E}">
        <p14:creationId xmlns:p14="http://schemas.microsoft.com/office/powerpoint/2010/main" val="3523665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 Qualifications</a:t>
            </a:r>
            <a:endParaRPr lang="en-US" dirty="0"/>
          </a:p>
        </p:txBody>
      </p:sp>
      <p:sp>
        <p:nvSpPr>
          <p:cNvPr id="3" name="Content Placeholder 2"/>
          <p:cNvSpPr>
            <a:spLocks noGrp="1"/>
          </p:cNvSpPr>
          <p:nvPr>
            <p:ph idx="1"/>
          </p:nvPr>
        </p:nvSpPr>
        <p:spPr/>
        <p:txBody>
          <a:bodyPr/>
          <a:lstStyle/>
          <a:p>
            <a:r>
              <a:rPr lang="en-US" dirty="0" smtClean="0"/>
              <a:t>At least one actuarial exam passed</a:t>
            </a:r>
          </a:p>
          <a:p>
            <a:pPr lvl="1"/>
            <a:r>
              <a:rPr lang="en-US" dirty="0" smtClean="0"/>
              <a:t>OR</a:t>
            </a:r>
            <a:endParaRPr lang="en-US" dirty="0"/>
          </a:p>
          <a:p>
            <a:r>
              <a:rPr lang="en-US" dirty="0" smtClean="0"/>
              <a:t>At least one actuarial internship</a:t>
            </a:r>
          </a:p>
          <a:p>
            <a:pPr lvl="1"/>
            <a:r>
              <a:rPr lang="en-US" dirty="0" smtClean="0"/>
              <a:t>OR</a:t>
            </a:r>
          </a:p>
          <a:p>
            <a:r>
              <a:rPr lang="en-US" dirty="0" smtClean="0"/>
              <a:t>At least one year as a member of actuarial science club</a:t>
            </a:r>
          </a:p>
        </p:txBody>
      </p:sp>
    </p:spTree>
    <p:extLst>
      <p:ext uri="{BB962C8B-B14F-4D97-AF65-F5344CB8AC3E}">
        <p14:creationId xmlns:p14="http://schemas.microsoft.com/office/powerpoint/2010/main" val="3661785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Events</a:t>
            </a:r>
            <a:endParaRPr lang="en-US" dirty="0"/>
          </a:p>
        </p:txBody>
      </p:sp>
      <p:sp>
        <p:nvSpPr>
          <p:cNvPr id="3" name="Content Placeholder 2"/>
          <p:cNvSpPr>
            <a:spLocks noGrp="1"/>
          </p:cNvSpPr>
          <p:nvPr>
            <p:ph idx="1"/>
          </p:nvPr>
        </p:nvSpPr>
        <p:spPr/>
        <p:txBody>
          <a:bodyPr/>
          <a:lstStyle/>
          <a:p>
            <a:r>
              <a:rPr lang="en-US" dirty="0" smtClean="0"/>
              <a:t>Go to at least one career fair together</a:t>
            </a:r>
          </a:p>
          <a:p>
            <a:r>
              <a:rPr lang="en-US" dirty="0" smtClean="0"/>
              <a:t>Check–in with buddy once a week</a:t>
            </a:r>
          </a:p>
          <a:p>
            <a:r>
              <a:rPr lang="en-US" dirty="0" smtClean="0"/>
              <a:t>Attend the Resume Workshop</a:t>
            </a:r>
          </a:p>
          <a:p>
            <a:r>
              <a:rPr lang="en-US" dirty="0" smtClean="0"/>
              <a:t>Kickoff meeting at 6:30 September 16th</a:t>
            </a:r>
          </a:p>
        </p:txBody>
      </p:sp>
    </p:spTree>
    <p:extLst>
      <p:ext uri="{BB962C8B-B14F-4D97-AF65-F5344CB8AC3E}">
        <p14:creationId xmlns:p14="http://schemas.microsoft.com/office/powerpoint/2010/main" val="87245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Events</a:t>
            </a:r>
            <a:endParaRPr lang="en-US" dirty="0"/>
          </a:p>
        </p:txBody>
      </p:sp>
      <p:sp>
        <p:nvSpPr>
          <p:cNvPr id="3" name="Content Placeholder 2"/>
          <p:cNvSpPr>
            <a:spLocks noGrp="1"/>
          </p:cNvSpPr>
          <p:nvPr>
            <p:ph idx="1"/>
          </p:nvPr>
        </p:nvSpPr>
        <p:spPr/>
        <p:txBody>
          <a:bodyPr/>
          <a:lstStyle/>
          <a:p>
            <a:r>
              <a:rPr lang="en-US" dirty="0" smtClean="0"/>
              <a:t>Networking event</a:t>
            </a:r>
          </a:p>
          <a:p>
            <a:r>
              <a:rPr lang="en-US" dirty="0" smtClean="0"/>
              <a:t>Volunteer event</a:t>
            </a:r>
          </a:p>
          <a:p>
            <a:r>
              <a:rPr lang="en-US" dirty="0" smtClean="0"/>
              <a:t>Social event such as volleyball games</a:t>
            </a:r>
          </a:p>
          <a:p>
            <a:r>
              <a:rPr lang="en-US" dirty="0" smtClean="0"/>
              <a:t>Attend a class with an actuarial focus</a:t>
            </a:r>
          </a:p>
          <a:p>
            <a:r>
              <a:rPr lang="en-US" dirty="0" smtClean="0"/>
              <a:t>Go to the Simon Lecture together</a:t>
            </a:r>
          </a:p>
          <a:p>
            <a:r>
              <a:rPr lang="en-US" dirty="0" smtClean="0"/>
              <a:t>Meet an actuarial professor during office hours. (Or our new director)</a:t>
            </a:r>
          </a:p>
          <a:p>
            <a:endParaRPr lang="en-US" dirty="0"/>
          </a:p>
        </p:txBody>
      </p:sp>
    </p:spTree>
    <p:extLst>
      <p:ext uri="{BB962C8B-B14F-4D97-AF65-F5344CB8AC3E}">
        <p14:creationId xmlns:p14="http://schemas.microsoft.com/office/powerpoint/2010/main" val="408565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Book Program</a:t>
            </a:r>
            <a:endParaRPr lang="en-US" dirty="0"/>
          </a:p>
        </p:txBody>
      </p:sp>
      <p:sp>
        <p:nvSpPr>
          <p:cNvPr id="3" name="Content Placeholder 2"/>
          <p:cNvSpPr>
            <a:spLocks noGrp="1"/>
          </p:cNvSpPr>
          <p:nvPr>
            <p:ph idx="1"/>
          </p:nvPr>
        </p:nvSpPr>
        <p:spPr/>
        <p:txBody>
          <a:bodyPr/>
          <a:lstStyle/>
          <a:p>
            <a:r>
              <a:rPr lang="en-US" dirty="0" smtClean="0"/>
              <a:t>Following the resume workshop on 9-16 we will be making a book of the club members resumes’. </a:t>
            </a:r>
          </a:p>
          <a:p>
            <a:r>
              <a:rPr lang="en-US" dirty="0" smtClean="0"/>
              <a:t>The resume book will be sent out to each company ahead of their visit so they can set up interviews for full time and internship positions.</a:t>
            </a:r>
            <a:endParaRPr lang="en-US" dirty="0"/>
          </a:p>
        </p:txBody>
      </p:sp>
    </p:spTree>
    <p:extLst>
      <p:ext uri="{BB962C8B-B14F-4D97-AF65-F5344CB8AC3E}">
        <p14:creationId xmlns:p14="http://schemas.microsoft.com/office/powerpoint/2010/main" val="363116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Dues</a:t>
            </a:r>
            <a:endParaRPr lang="en-US" dirty="0"/>
          </a:p>
        </p:txBody>
      </p:sp>
      <p:sp>
        <p:nvSpPr>
          <p:cNvPr id="3" name="Content Placeholder 2"/>
          <p:cNvSpPr>
            <a:spLocks noGrp="1"/>
          </p:cNvSpPr>
          <p:nvPr>
            <p:ph idx="1"/>
          </p:nvPr>
        </p:nvSpPr>
        <p:spPr>
          <a:xfrm>
            <a:off x="1539823" y="1905000"/>
            <a:ext cx="9143538" cy="4114800"/>
          </a:xfrm>
        </p:spPr>
        <p:txBody>
          <a:bodyPr/>
          <a:lstStyle/>
          <a:p>
            <a:r>
              <a:rPr lang="en-US" dirty="0" smtClean="0"/>
              <a:t>Dues are $20 per year (cash or check)</a:t>
            </a:r>
          </a:p>
          <a:p>
            <a:pPr lvl="1"/>
            <a:r>
              <a:rPr lang="en-US" dirty="0" smtClean="0"/>
              <a:t>Notification of club only events and volunteer opportunities </a:t>
            </a:r>
          </a:p>
          <a:p>
            <a:pPr lvl="1"/>
            <a:r>
              <a:rPr lang="en-US" dirty="0" smtClean="0"/>
              <a:t>Access to exam resources </a:t>
            </a:r>
          </a:p>
          <a:p>
            <a:pPr lvl="1"/>
            <a:r>
              <a:rPr lang="en-US" dirty="0" smtClean="0"/>
              <a:t>Club only programs (mentor, resume workshop, resume book, etc.)</a:t>
            </a:r>
          </a:p>
          <a:p>
            <a:pPr lvl="1"/>
            <a:r>
              <a:rPr lang="en-US" dirty="0" smtClean="0"/>
              <a:t>Includes Bar-Crawl T-shirt!!!</a:t>
            </a:r>
          </a:p>
          <a:p>
            <a:pPr lvl="1"/>
            <a:endParaRPr lang="en-US" dirty="0" smtClean="0"/>
          </a:p>
          <a:p>
            <a:endParaRPr lang="en-US" dirty="0"/>
          </a:p>
        </p:txBody>
      </p:sp>
    </p:spTree>
    <p:extLst>
      <p:ext uri="{BB962C8B-B14F-4D97-AF65-F5344CB8AC3E}">
        <p14:creationId xmlns:p14="http://schemas.microsoft.com/office/powerpoint/2010/main" val="80003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Company Visits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solidFill>
                  <a:srgbClr val="404040"/>
                </a:solidFill>
                <a:latin typeface="Franklin Gothic Book"/>
                <a:sym typeface="Wingdings"/>
              </a:rPr>
              <a:t>Company visits are a chance for students to get a first-hand account of some of the various firms that hire actuaries.</a:t>
            </a:r>
          </a:p>
          <a:p>
            <a:r>
              <a:rPr lang="en-US" dirty="0">
                <a:solidFill>
                  <a:srgbClr val="404040"/>
                </a:solidFill>
                <a:latin typeface="Franklin Gothic Book"/>
                <a:sym typeface="Wingdings"/>
              </a:rPr>
              <a:t>Students are able to network with actuaries in the field, learn about the actuarial profession, gain tips to success within their career path, and find potential internship/full-time opportunities.</a:t>
            </a:r>
            <a:endParaRPr lang="en-US" dirty="0">
              <a:latin typeface="Franklin Gothic Book"/>
            </a:endParaRPr>
          </a:p>
          <a:p>
            <a:endParaRPr lang="en-US" dirty="0">
              <a:latin typeface="Franklin Gothic Book" charset="0"/>
            </a:endParaRPr>
          </a:p>
        </p:txBody>
      </p:sp>
    </p:spTree>
    <p:extLst>
      <p:ext uri="{BB962C8B-B14F-4D97-AF65-F5344CB8AC3E}">
        <p14:creationId xmlns:p14="http://schemas.microsoft.com/office/powerpoint/2010/main" val="169163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you should expect:</a:t>
            </a:r>
            <a:r>
              <a:rPr lang="en-US" dirty="0"/>
              <a:t/>
            </a:r>
            <a:br>
              <a:rPr lang="en-US" dirty="0"/>
            </a:br>
            <a:endParaRPr lang="en-US" dirty="0"/>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r>
              <a:rPr lang="en-US" sz="2800" dirty="0">
                <a:solidFill>
                  <a:srgbClr val="404040"/>
                </a:solidFill>
                <a:latin typeface="News Gothic MT" charset="0"/>
                <a:sym typeface="Wingdings" charset="0"/>
              </a:rPr>
              <a:t>Members should expect to understand what type of work each company does after a company visit.</a:t>
            </a:r>
          </a:p>
          <a:p>
            <a:pPr lvl="1"/>
            <a:r>
              <a:rPr lang="en-US" sz="2400" dirty="0">
                <a:solidFill>
                  <a:srgbClr val="404040"/>
                </a:solidFill>
                <a:latin typeface="News Gothic MT" charset="0"/>
                <a:sym typeface="Wingdings" charset="0"/>
              </a:rPr>
              <a:t>This ranges from consulting to insurance, P&amp;C to health and life, SOA to CAS, and various other unique qualities of the company.</a:t>
            </a:r>
          </a:p>
          <a:p>
            <a:r>
              <a:rPr lang="en-US" sz="2800" dirty="0">
                <a:solidFill>
                  <a:srgbClr val="404040"/>
                </a:solidFill>
                <a:latin typeface="News Gothic MT" charset="0"/>
                <a:sym typeface="Wingdings" charset="0"/>
              </a:rPr>
              <a:t>Members should be able get a better idea of whether they can see themselves working at these various companies.</a:t>
            </a:r>
          </a:p>
          <a:p>
            <a:pPr lvl="1"/>
            <a:r>
              <a:rPr lang="en-US" sz="2400" dirty="0">
                <a:solidFill>
                  <a:srgbClr val="404040"/>
                </a:solidFill>
                <a:latin typeface="News Gothic MT" charset="0"/>
                <a:sym typeface="Wingdings" charset="0"/>
              </a:rPr>
              <a:t>Also, this is a good way of seeing if this profession is for you.</a:t>
            </a:r>
          </a:p>
          <a:p>
            <a:r>
              <a:rPr lang="en-US" sz="2800" dirty="0">
                <a:latin typeface="News Gothic MT" charset="0"/>
              </a:rPr>
              <a:t>If companies have not given you a clear enough picture of who they are, what they do, or what the actuarial profession is like, ASK QUESTIONS!!!!!!</a:t>
            </a:r>
          </a:p>
        </p:txBody>
      </p:sp>
    </p:spTree>
    <p:extLst>
      <p:ext uri="{BB962C8B-B14F-4D97-AF65-F5344CB8AC3E}">
        <p14:creationId xmlns:p14="http://schemas.microsoft.com/office/powerpoint/2010/main" val="3128773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Companies Expect: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2800" dirty="0">
                <a:solidFill>
                  <a:srgbClr val="404040"/>
                </a:solidFill>
                <a:latin typeface="News Gothic MT" charset="0"/>
                <a:sym typeface="Wingdings" charset="0"/>
              </a:rPr>
              <a:t>Companies take a lot of time and effort to come to MSU and recruit:</a:t>
            </a:r>
          </a:p>
          <a:p>
            <a:pPr lvl="1"/>
            <a:r>
              <a:rPr lang="en-US" sz="2400" dirty="0">
                <a:solidFill>
                  <a:srgbClr val="404040"/>
                </a:solidFill>
                <a:latin typeface="News Gothic MT" charset="0"/>
                <a:sym typeface="Wingdings" charset="0"/>
              </a:rPr>
              <a:t>They expect a polished student body coming to these meetings with open minds and a desire to learn about them.</a:t>
            </a:r>
          </a:p>
          <a:p>
            <a:pPr lvl="1"/>
            <a:r>
              <a:rPr lang="en-US" sz="2800" dirty="0">
                <a:solidFill>
                  <a:srgbClr val="404040"/>
                </a:solidFill>
                <a:latin typeface="News Gothic MT" charset="0"/>
                <a:sym typeface="Wingdings" charset="0"/>
              </a:rPr>
              <a:t>Proactive students that will come ready with questions.</a:t>
            </a:r>
          </a:p>
          <a:p>
            <a:pPr lvl="1"/>
            <a:r>
              <a:rPr lang="en-US" sz="2800" dirty="0">
                <a:latin typeface="News Gothic MT" charset="0"/>
              </a:rPr>
              <a:t>Attentive listeners who are engaged in the discussion and looking forward to what they hear. </a:t>
            </a:r>
          </a:p>
          <a:p>
            <a:endParaRPr lang="en-US" dirty="0"/>
          </a:p>
        </p:txBody>
      </p:sp>
    </p:spTree>
    <p:extLst>
      <p:ext uri="{BB962C8B-B14F-4D97-AF65-F5344CB8AC3E}">
        <p14:creationId xmlns:p14="http://schemas.microsoft.com/office/powerpoint/2010/main" val="331316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you should do:</a:t>
            </a:r>
            <a:endParaRPr lang="en-US" dirty="0"/>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dirty="0">
                <a:solidFill>
                  <a:srgbClr val="404040"/>
                </a:solidFill>
                <a:latin typeface="News Gothic MT" charset="0"/>
                <a:sym typeface="Wingdings" charset="0"/>
              </a:rPr>
              <a:t>Come dressed to impress. This means business formal or business casual at the very least. You do not need to bust out the suit and tie every company visit but look like you’re ready to be a big kid with a job.</a:t>
            </a:r>
          </a:p>
          <a:p>
            <a:endParaRPr lang="en-US" dirty="0">
              <a:solidFill>
                <a:srgbClr val="749805"/>
              </a:solidFill>
              <a:latin typeface="News Gothic MT" charset="0"/>
              <a:sym typeface="Wingdings" charset="0"/>
            </a:endParaRPr>
          </a:p>
          <a:p>
            <a:r>
              <a:rPr lang="en-US" dirty="0">
                <a:solidFill>
                  <a:srgbClr val="404040"/>
                </a:solidFill>
                <a:latin typeface="News Gothic MT" charset="0"/>
                <a:sym typeface="Wingdings" charset="0"/>
              </a:rPr>
              <a:t>Bring polished résumés to show companies so that they know MSU students are serious candidates for their internship/full-time positions.</a:t>
            </a:r>
          </a:p>
          <a:p>
            <a:pPr marL="0" indent="0">
              <a:buNone/>
            </a:pPr>
            <a:endParaRPr lang="en-US" dirty="0">
              <a:solidFill>
                <a:srgbClr val="749805"/>
              </a:solidFill>
              <a:latin typeface="News Gothic MT" charset="0"/>
              <a:sym typeface="Wingdings" charset="0"/>
            </a:endParaRPr>
          </a:p>
          <a:p>
            <a:r>
              <a:rPr lang="en-US" dirty="0">
                <a:latin typeface="News Gothic MT" charset="0"/>
              </a:rPr>
              <a:t>Come in with a positive attitude. </a:t>
            </a:r>
          </a:p>
          <a:p>
            <a:endParaRPr lang="en-US" dirty="0"/>
          </a:p>
        </p:txBody>
      </p:sp>
    </p:spTree>
    <p:extLst>
      <p:ext uri="{BB962C8B-B14F-4D97-AF65-F5344CB8AC3E}">
        <p14:creationId xmlns:p14="http://schemas.microsoft.com/office/powerpoint/2010/main" val="4044427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Agenda</a:t>
            </a:r>
            <a:endParaRPr lang="en-US" dirty="0"/>
          </a:p>
        </p:txBody>
      </p:sp>
      <p:sp>
        <p:nvSpPr>
          <p:cNvPr id="14" name="Content Placeholder 13"/>
          <p:cNvSpPr>
            <a:spLocks noGrp="1"/>
          </p:cNvSpPr>
          <p:nvPr>
            <p:ph idx="1"/>
          </p:nvPr>
        </p:nvSpPr>
        <p:spPr/>
        <p:txBody>
          <a:bodyPr vert="horz" lIns="91440" tIns="45720" rIns="91440" bIns="45720" rtlCol="0" anchor="t">
            <a:normAutofit/>
          </a:bodyPr>
          <a:lstStyle/>
          <a:p>
            <a:r>
              <a:rPr lang="en-US" dirty="0"/>
              <a:t>Introductions</a:t>
            </a:r>
            <a:endParaRPr lang="en-US" dirty="0"/>
          </a:p>
          <a:p>
            <a:r>
              <a:rPr lang="en-US" dirty="0"/>
              <a:t>Brief Summary of Actuarial Science</a:t>
            </a:r>
          </a:p>
          <a:p>
            <a:r>
              <a:rPr lang="en-US" dirty="0"/>
              <a:t>Social Events</a:t>
            </a:r>
          </a:p>
          <a:p>
            <a:r>
              <a:rPr lang="en-US" dirty="0"/>
              <a:t>Mentor Program</a:t>
            </a:r>
          </a:p>
          <a:p>
            <a:r>
              <a:rPr lang="en-US" dirty="0"/>
              <a:t>Dues/Resume Book</a:t>
            </a:r>
          </a:p>
          <a:p>
            <a:r>
              <a:rPr lang="en-US" dirty="0"/>
              <a:t>Upcoming Meetings</a:t>
            </a:r>
          </a:p>
          <a:p>
            <a:r>
              <a:rPr lang="en-US" dirty="0"/>
              <a:t>Dues</a:t>
            </a:r>
          </a:p>
        </p:txBody>
      </p:sp>
    </p:spTree>
    <p:extLst>
      <p:ext uri="{BB962C8B-B14F-4D97-AF65-F5344CB8AC3E}">
        <p14:creationId xmlns:p14="http://schemas.microsoft.com/office/powerpoint/2010/main" val="272306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411003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t>President – </a:t>
            </a:r>
            <a:r>
              <a:rPr lang="en-US" sz="2000" dirty="0"/>
              <a:t>Nate Stemberger </a:t>
            </a:r>
            <a:r>
              <a:rPr lang="en-US" sz="2000" dirty="0">
                <a:solidFill>
                  <a:schemeClr val="accent1"/>
                </a:solidFill>
              </a:rPr>
              <a:t>(stember2@msu.edu) </a:t>
            </a:r>
          </a:p>
          <a:p>
            <a:r>
              <a:rPr lang="en-US" dirty="0"/>
              <a:t>External Vice President – </a:t>
            </a:r>
            <a:r>
              <a:rPr lang="en-US" sz="2000" dirty="0"/>
              <a:t>Karno Sarkar </a:t>
            </a:r>
            <a:r>
              <a:rPr lang="en-US" sz="2000" dirty="0">
                <a:solidFill>
                  <a:schemeClr val="accent1"/>
                </a:solidFill>
              </a:rPr>
              <a:t>(ksarkar1@msu.edu) </a:t>
            </a:r>
          </a:p>
          <a:p>
            <a:r>
              <a:rPr lang="en-US" dirty="0"/>
              <a:t>Internal Vice President </a:t>
            </a:r>
            <a:r>
              <a:rPr lang="en-US" sz="2000" dirty="0"/>
              <a:t>- Hannah Cregg </a:t>
            </a:r>
            <a:r>
              <a:rPr lang="en-US" sz="2000" dirty="0">
                <a:solidFill>
                  <a:schemeClr val="accent1"/>
                </a:solidFill>
              </a:rPr>
              <a:t>(cregghan@msu.edu)</a:t>
            </a:r>
          </a:p>
          <a:p>
            <a:r>
              <a:rPr lang="en-US" dirty="0"/>
              <a:t>Treasurer – </a:t>
            </a:r>
            <a:r>
              <a:rPr lang="en-US" sz="2000" dirty="0"/>
              <a:t>Luke Simons </a:t>
            </a:r>
            <a:r>
              <a:rPr lang="en-US" sz="2000" dirty="0">
                <a:solidFill>
                  <a:schemeClr val="accent1"/>
                </a:solidFill>
              </a:rPr>
              <a:t>(simonslu@msu.edu)</a:t>
            </a:r>
          </a:p>
          <a:p>
            <a:r>
              <a:rPr lang="en-US" dirty="0"/>
              <a:t>Social Chair - </a:t>
            </a:r>
            <a:r>
              <a:rPr lang="en-US" sz="2000" dirty="0"/>
              <a:t>Megan Feldpausch</a:t>
            </a:r>
            <a:r>
              <a:rPr lang="en-US" sz="2000" dirty="0">
                <a:solidFill>
                  <a:srgbClr val="A6B727"/>
                </a:solidFill>
              </a:rPr>
              <a:t> (feldpa77@msu.edu)</a:t>
            </a:r>
          </a:p>
          <a:p>
            <a:r>
              <a:rPr lang="en-US" dirty="0"/>
              <a:t>Secretary - </a:t>
            </a:r>
            <a:r>
              <a:rPr lang="en-US" sz="2000" dirty="0"/>
              <a:t>Brandon Derke</a:t>
            </a:r>
            <a:r>
              <a:rPr lang="en-US" sz="2000" dirty="0">
                <a:solidFill>
                  <a:srgbClr val="A6B727"/>
                </a:solidFill>
              </a:rPr>
              <a:t> (derkebra@msu.edu)</a:t>
            </a:r>
          </a:p>
          <a:p>
            <a:endParaRPr lang="en-US" dirty="0"/>
          </a:p>
          <a:p>
            <a:pPr lvl="1"/>
            <a:endParaRPr lang="en-US" dirty="0"/>
          </a:p>
          <a:p>
            <a:pPr lvl="1"/>
            <a:endParaRPr lang="en-US" dirty="0"/>
          </a:p>
          <a:p>
            <a:pPr lvl="1"/>
            <a:endParaRPr lang="en-US" dirty="0"/>
          </a:p>
          <a:p>
            <a:pPr lvl="1"/>
            <a:endParaRPr lang="en-US" dirty="0"/>
          </a:p>
          <a:p>
            <a:endParaRPr lang="en-US" dirty="0"/>
          </a:p>
          <a:p>
            <a:pPr lvl="2"/>
            <a:endParaRPr lang="en-US" dirty="0"/>
          </a:p>
        </p:txBody>
      </p:sp>
    </p:spTree>
    <p:extLst>
      <p:ext uri="{BB962C8B-B14F-4D97-AF65-F5344CB8AC3E}">
        <p14:creationId xmlns:p14="http://schemas.microsoft.com/office/powerpoint/2010/main" val="241366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Actuarial Science</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Risk Calculation using Mathematics and Statistics</a:t>
            </a:r>
          </a:p>
          <a:p>
            <a:r>
              <a:rPr lang="en-US" dirty="0">
                <a:latin typeface="Euphemia"/>
              </a:rPr>
              <a:t>Applications</a:t>
            </a:r>
            <a:r>
              <a:rPr lang="en-US" dirty="0">
                <a:latin typeface="Arial" charset="0"/>
              </a:rPr>
              <a:t> </a:t>
            </a:r>
          </a:p>
          <a:p>
            <a:pPr lvl="1"/>
            <a:r>
              <a:rPr lang="en-US" dirty="0">
                <a:latin typeface="Arial" charset="0"/>
              </a:rPr>
              <a:t>Insurance (Health, Life, Property) </a:t>
            </a:r>
          </a:p>
          <a:p>
            <a:pPr lvl="1"/>
            <a:r>
              <a:rPr lang="en-US" dirty="0">
                <a:latin typeface="Arial" charset="0"/>
              </a:rPr>
              <a:t>Consulting (Pension) </a:t>
            </a:r>
          </a:p>
          <a:p>
            <a:pPr lvl="1"/>
            <a:r>
              <a:rPr lang="en-US" dirty="0">
                <a:latin typeface="Arial" charset="0"/>
              </a:rPr>
              <a:t>Sports </a:t>
            </a:r>
          </a:p>
          <a:p>
            <a:r>
              <a:rPr lang="en-US" dirty="0">
                <a:latin typeface="Euphemia"/>
              </a:rPr>
              <a:t>Exam Progression</a:t>
            </a:r>
            <a:endParaRPr lang="en-US" dirty="0"/>
          </a:p>
        </p:txBody>
      </p:sp>
    </p:spTree>
    <p:extLst>
      <p:ext uri="{BB962C8B-B14F-4D97-AF65-F5344CB8AC3E}">
        <p14:creationId xmlns:p14="http://schemas.microsoft.com/office/powerpoint/2010/main" val="4142162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Great Reasons to be an Actuary</a:t>
            </a:r>
          </a:p>
        </p:txBody>
      </p:sp>
      <p:sp>
        <p:nvSpPr>
          <p:cNvPr id="3" name="Content Placeholder 2"/>
          <p:cNvSpPr>
            <a:spLocks noGrp="1"/>
          </p:cNvSpPr>
          <p:nvPr>
            <p:ph idx="1"/>
          </p:nvPr>
        </p:nvSpPr>
        <p:spPr>
          <a:xfrm>
            <a:off x="1522413" y="1905000"/>
            <a:ext cx="4447515" cy="4114800"/>
          </a:xfrm>
        </p:spPr>
        <p:txBody>
          <a:bodyPr vert="horz" lIns="91440" tIns="45720" rIns="91440" bIns="45720" rtlCol="0" anchor="t">
            <a:normAutofit/>
          </a:bodyPr>
          <a:lstStyle/>
          <a:p>
            <a:pPr marL="0" indent="0">
              <a:buNone/>
            </a:pPr>
            <a:r>
              <a:rPr lang="en-US" dirty="0"/>
              <a:t>1) Salary</a:t>
            </a:r>
          </a:p>
          <a:p>
            <a:pPr marL="0" indent="0">
              <a:buNone/>
            </a:pPr>
            <a:r>
              <a:rPr lang="en-US" dirty="0"/>
              <a:t>2) Work-Life Balance</a:t>
            </a:r>
          </a:p>
          <a:p>
            <a:pPr marL="0" indent="0">
              <a:buNone/>
            </a:pPr>
            <a:r>
              <a:rPr lang="en-US" dirty="0"/>
              <a:t>3) Job Security</a:t>
            </a:r>
          </a:p>
          <a:p>
            <a:pPr marL="0" indent="0">
              <a:buNone/>
            </a:pPr>
            <a:r>
              <a:rPr lang="en-US" dirty="0"/>
              <a:t>4) Consistently ranked as a top job</a:t>
            </a:r>
          </a:p>
          <a:p>
            <a:pPr marL="0" indent="0">
              <a:buNone/>
            </a:pPr>
            <a:r>
              <a:rPr lang="en-US" dirty="0"/>
              <a:t>5) Above average projected job growth</a:t>
            </a:r>
          </a:p>
        </p:txBody>
      </p:sp>
      <p:pic>
        <p:nvPicPr>
          <p:cNvPr id="4" name="Picture 3" descr="Ezra Penland Salary Survey.png"/>
          <p:cNvPicPr>
            <a:picLocks noChangeAspect="1"/>
          </p:cNvPicPr>
          <p:nvPr/>
        </p:nvPicPr>
        <p:blipFill>
          <a:blip r:embed="rId3" cstate="print"/>
          <a:stretch>
            <a:fillRect/>
          </a:stretch>
        </p:blipFill>
        <p:spPr>
          <a:xfrm>
            <a:off x="6127193" y="1629292"/>
            <a:ext cx="5196500" cy="4562131"/>
          </a:xfrm>
          <a:prstGeom prst="rect">
            <a:avLst/>
          </a:prstGeom>
        </p:spPr>
      </p:pic>
    </p:spTree>
    <p:extLst>
      <p:ext uri="{BB962C8B-B14F-4D97-AF65-F5344CB8AC3E}">
        <p14:creationId xmlns:p14="http://schemas.microsoft.com/office/powerpoint/2010/main" val="230483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Actuarial Science Exams</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P (STT 441, STT 490)</a:t>
            </a:r>
          </a:p>
          <a:p>
            <a:r>
              <a:rPr lang="en-US" dirty="0"/>
              <a:t>FM (MTH 360, MTH 361, MTH 490)</a:t>
            </a:r>
          </a:p>
          <a:p>
            <a:r>
              <a:rPr lang="en-US" dirty="0"/>
              <a:t>MLC (STT 455 and STT 456)</a:t>
            </a:r>
          </a:p>
          <a:p>
            <a:r>
              <a:rPr lang="en-US" dirty="0"/>
              <a:t>MFE (FI 379, MTH 457, MTH 458)</a:t>
            </a:r>
          </a:p>
          <a:p>
            <a:r>
              <a:rPr lang="en-US" dirty="0"/>
              <a:t>C (STT 459)</a:t>
            </a:r>
          </a:p>
          <a:p>
            <a:endParaRPr lang="en-US" dirty="0"/>
          </a:p>
        </p:txBody>
      </p:sp>
    </p:spTree>
    <p:extLst>
      <p:ext uri="{BB962C8B-B14F-4D97-AF65-F5344CB8AC3E}">
        <p14:creationId xmlns:p14="http://schemas.microsoft.com/office/powerpoint/2010/main" val="933242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Actuarial Class Help at the Wells Hall MLC</a:t>
            </a:r>
            <a:endParaRPr lang="en-US" dirty="0"/>
          </a:p>
        </p:txBody>
      </p:sp>
      <p:sp>
        <p:nvSpPr>
          <p:cNvPr id="3" name="Content Placeholder 2"/>
          <p:cNvSpPr>
            <a:spLocks noGrp="1"/>
          </p:cNvSpPr>
          <p:nvPr>
            <p:ph idx="1"/>
          </p:nvPr>
        </p:nvSpPr>
        <p:spPr>
          <a:xfrm>
            <a:off x="1370012" y="1981200"/>
            <a:ext cx="9143538" cy="4114800"/>
          </a:xfrm>
        </p:spPr>
        <p:txBody>
          <a:bodyPr/>
          <a:lstStyle/>
          <a:p>
            <a:r>
              <a:rPr lang="en-US" dirty="0" smtClean="0"/>
              <a:t>Monday</a:t>
            </a:r>
          </a:p>
          <a:p>
            <a:pPr lvl="1"/>
            <a:r>
              <a:rPr lang="en-US" dirty="0" smtClean="0"/>
              <a:t>2:50 - 4:00</a:t>
            </a:r>
          </a:p>
          <a:p>
            <a:pPr lvl="1"/>
            <a:r>
              <a:rPr lang="en-US" dirty="0" smtClean="0"/>
              <a:t>6:20 – 8:40</a:t>
            </a:r>
          </a:p>
          <a:p>
            <a:r>
              <a:rPr lang="en-US" dirty="0" smtClean="0"/>
              <a:t>Tuesday</a:t>
            </a:r>
          </a:p>
          <a:p>
            <a:pPr lvl="1"/>
            <a:r>
              <a:rPr lang="en-US" dirty="0" smtClean="0"/>
              <a:t>2:50 - 4:00</a:t>
            </a:r>
          </a:p>
          <a:p>
            <a:r>
              <a:rPr lang="en-US" dirty="0" smtClean="0"/>
              <a:t>Wednesday</a:t>
            </a:r>
          </a:p>
          <a:p>
            <a:pPr lvl="1"/>
            <a:r>
              <a:rPr lang="en-US" dirty="0" smtClean="0"/>
              <a:t>2:50 – 4:00</a:t>
            </a:r>
          </a:p>
          <a:p>
            <a:r>
              <a:rPr lang="en-US" dirty="0" smtClean="0"/>
              <a:t>Sunday</a:t>
            </a:r>
          </a:p>
          <a:p>
            <a:pPr lvl="1"/>
            <a:r>
              <a:rPr lang="en-US" dirty="0" smtClean="0"/>
              <a:t>5:10 – 8:40</a:t>
            </a:r>
            <a:endParaRPr lang="en-US" dirty="0"/>
          </a:p>
        </p:txBody>
      </p:sp>
    </p:spTree>
    <p:extLst>
      <p:ext uri="{BB962C8B-B14F-4D97-AF65-F5344CB8AC3E}">
        <p14:creationId xmlns:p14="http://schemas.microsoft.com/office/powerpoint/2010/main" val="150712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Events</a:t>
            </a:r>
            <a:endParaRPr lang="en-US" dirty="0"/>
          </a:p>
        </p:txBody>
      </p:sp>
      <p:sp>
        <p:nvSpPr>
          <p:cNvPr id="3" name="Content Placeholder 2"/>
          <p:cNvSpPr>
            <a:spLocks noGrp="1"/>
          </p:cNvSpPr>
          <p:nvPr>
            <p:ph idx="1"/>
          </p:nvPr>
        </p:nvSpPr>
        <p:spPr>
          <a:xfrm>
            <a:off x="1522876" y="2057400"/>
            <a:ext cx="9143538" cy="4114800"/>
          </a:xfrm>
        </p:spPr>
        <p:txBody>
          <a:bodyPr/>
          <a:lstStyle/>
          <a:p>
            <a:r>
              <a:rPr lang="en-US" dirty="0" smtClean="0"/>
              <a:t>Men or Women’s Soccer Game</a:t>
            </a:r>
          </a:p>
          <a:p>
            <a:r>
              <a:rPr lang="en-US" dirty="0" smtClean="0"/>
              <a:t>Volleyball Game</a:t>
            </a:r>
          </a:p>
          <a:p>
            <a:r>
              <a:rPr lang="en-US" dirty="0" smtClean="0"/>
              <a:t>Ice Skating at Munn</a:t>
            </a:r>
          </a:p>
          <a:p>
            <a:r>
              <a:rPr lang="en-US" dirty="0" smtClean="0"/>
              <a:t>Bar Crawl in the spring semester</a:t>
            </a:r>
          </a:p>
          <a:p>
            <a:endParaRPr lang="en-US" dirty="0"/>
          </a:p>
          <a:p>
            <a:r>
              <a:rPr lang="en-US" dirty="0" smtClean="0"/>
              <a:t>Follow us on Twitter! </a:t>
            </a:r>
          </a:p>
          <a:p>
            <a:pPr lvl="1"/>
            <a:r>
              <a:rPr lang="en-US" sz="2400" b="1" dirty="0" smtClean="0"/>
              <a:t>@</a:t>
            </a:r>
            <a:r>
              <a:rPr lang="en-US" sz="2400" b="1" dirty="0" err="1" smtClean="0"/>
              <a:t>MsuActsciClub</a:t>
            </a:r>
            <a:endParaRPr lang="en-US" sz="2400" b="1" dirty="0" smtClean="0"/>
          </a:p>
        </p:txBody>
      </p:sp>
    </p:spTree>
    <p:extLst>
      <p:ext uri="{BB962C8B-B14F-4D97-AF65-F5344CB8AC3E}">
        <p14:creationId xmlns:p14="http://schemas.microsoft.com/office/powerpoint/2010/main" val="1109435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Events</a:t>
            </a:r>
            <a:endParaRPr lang="en-US" dirty="0"/>
          </a:p>
        </p:txBody>
      </p:sp>
      <p:sp>
        <p:nvSpPr>
          <p:cNvPr id="3" name="Content Placeholder 2"/>
          <p:cNvSpPr>
            <a:spLocks noGrp="1"/>
          </p:cNvSpPr>
          <p:nvPr>
            <p:ph idx="1"/>
          </p:nvPr>
        </p:nvSpPr>
        <p:spPr/>
        <p:txBody>
          <a:bodyPr/>
          <a:lstStyle/>
          <a:p>
            <a:r>
              <a:rPr lang="en-US" dirty="0" smtClean="0"/>
              <a:t>Ashley </a:t>
            </a:r>
            <a:r>
              <a:rPr lang="en-US" dirty="0"/>
              <a:t>Ahlin &lt;ashleyrahlin@gmail.com&gt;</a:t>
            </a:r>
            <a:endParaRPr lang="en-US" dirty="0" smtClean="0"/>
          </a:p>
          <a:p>
            <a:r>
              <a:rPr lang="en-US" dirty="0" smtClean="0"/>
              <a:t>Volunteer Training</a:t>
            </a:r>
          </a:p>
          <a:p>
            <a:pPr lvl="1"/>
            <a:r>
              <a:rPr lang="en-US" dirty="0" smtClean="0"/>
              <a:t>6:00 October 7</a:t>
            </a:r>
            <a:r>
              <a:rPr lang="en-US" baseline="30000" dirty="0" smtClean="0"/>
              <a:t>th</a:t>
            </a:r>
            <a:endParaRPr lang="en-US" dirty="0"/>
          </a:p>
          <a:p>
            <a:r>
              <a:rPr lang="en-US" dirty="0" smtClean="0"/>
              <a:t>White Hills Math Night</a:t>
            </a:r>
          </a:p>
          <a:p>
            <a:pPr lvl="1"/>
            <a:r>
              <a:rPr lang="en-US" dirty="0"/>
              <a:t>6</a:t>
            </a:r>
            <a:r>
              <a:rPr lang="en-US" dirty="0" smtClean="0"/>
              <a:t>:30 – 8:00 October 13th</a:t>
            </a:r>
          </a:p>
          <a:p>
            <a:r>
              <a:rPr lang="en-US" dirty="0" smtClean="0"/>
              <a:t>Girl Scouts STEM day</a:t>
            </a:r>
          </a:p>
          <a:p>
            <a:pPr lvl="1"/>
            <a:r>
              <a:rPr lang="en-US" dirty="0" smtClean="0"/>
              <a:t>9:30 – 12:00</a:t>
            </a:r>
          </a:p>
        </p:txBody>
      </p:sp>
    </p:spTree>
    <p:extLst>
      <p:ext uri="{BB962C8B-B14F-4D97-AF65-F5344CB8AC3E}">
        <p14:creationId xmlns:p14="http://schemas.microsoft.com/office/powerpoint/2010/main" val="153818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iped Border 16x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1C9EA2-3281-42E8-8199-7076EBA492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Striped black border presentation (widescreen)</Template>
  <TotalTime>0</TotalTime>
  <Words>462</Words>
  <Application>Microsoft Office PowerPoint</Application>
  <PresentationFormat>Custom</PresentationFormat>
  <Paragraphs>113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Striped Border 16x9</vt:lpstr>
      <vt:lpstr>Actuarial Science Club</vt:lpstr>
      <vt:lpstr>Agenda</vt:lpstr>
      <vt:lpstr>Introductions</vt:lpstr>
      <vt:lpstr>Actuarial Science</vt:lpstr>
      <vt:lpstr>Great Reasons to be an Actuary</vt:lpstr>
      <vt:lpstr>Actuarial Science Exams</vt:lpstr>
      <vt:lpstr>Actuarial Class Help at the Wells Hall MLC</vt:lpstr>
      <vt:lpstr>Social Events</vt:lpstr>
      <vt:lpstr>Volunteer Events</vt:lpstr>
      <vt:lpstr>Mentor Program</vt:lpstr>
      <vt:lpstr>Mentor Qualifications</vt:lpstr>
      <vt:lpstr>Mandatory Events</vt:lpstr>
      <vt:lpstr>Suggested Events</vt:lpstr>
      <vt:lpstr>Resume Book Program</vt:lpstr>
      <vt:lpstr>Dues</vt:lpstr>
      <vt:lpstr>Company Visits</vt:lpstr>
      <vt:lpstr>What you should expect: </vt:lpstr>
      <vt:lpstr>What Companies Expect:</vt:lpstr>
      <vt:lpstr>What you should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Actuarial Science Club</dc:title>
  <dc:creator/>
  <cp:keywords/>
  <cp:lastModifiedBy/>
  <cp:revision>20</cp:revision>
  <dcterms:created xsi:type="dcterms:W3CDTF">2015-08-27T17:15:24Z</dcterms:created>
  <dcterms:modified xsi:type="dcterms:W3CDTF">2015-09-09T22:25:17Z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